
<file path=[Content_Types].xml><?xml version="1.0" encoding="utf-8"?>
<Types xmlns="http://schemas.openxmlformats.org/package/2006/content-types">
  <Default Extension="png" ContentType="image/png"/>
  <Default Extension="jpeg" ContentType="image/jpeg"/>
  <Default Extension="emf" ContentType="image/x-emf"/>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323" r:id="rId2"/>
    <p:sldId id="325" r:id="rId3"/>
    <p:sldId id="331" r:id="rId4"/>
    <p:sldId id="332" r:id="rId5"/>
    <p:sldId id="327" r:id="rId6"/>
    <p:sldId id="328" r:id="rId7"/>
    <p:sldId id="329" r:id="rId8"/>
    <p:sldId id="337" r:id="rId9"/>
    <p:sldId id="362" r:id="rId10"/>
    <p:sldId id="363" r:id="rId11"/>
    <p:sldId id="359" r:id="rId12"/>
    <p:sldId id="346" r:id="rId13"/>
    <p:sldId id="360" r:id="rId14"/>
    <p:sldId id="358" r:id="rId15"/>
    <p:sldId id="357" r:id="rId16"/>
    <p:sldId id="364" r:id="rId17"/>
    <p:sldId id="365" r:id="rId18"/>
    <p:sldId id="366" r:id="rId19"/>
    <p:sldId id="368" r:id="rId20"/>
    <p:sldId id="369" r:id="rId21"/>
    <p:sldId id="370" r:id="rId22"/>
    <p:sldId id="371" r:id="rId23"/>
    <p:sldId id="372" r:id="rId24"/>
    <p:sldId id="373" r:id="rId25"/>
    <p:sldId id="355" r:id="rId26"/>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99A5"/>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8276" autoAdjust="0"/>
  </p:normalViewPr>
  <p:slideViewPr>
    <p:cSldViewPr snapToGrid="0" snapToObjects="1">
      <p:cViewPr varScale="1">
        <p:scale>
          <a:sx n="91" d="100"/>
          <a:sy n="91" d="100"/>
        </p:scale>
        <p:origin x="2166" y="7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9" d="100"/>
          <a:sy n="69" d="100"/>
        </p:scale>
        <p:origin x="3264" y="5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pPr/>
              <a:t>30/11/2016</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pPr/>
              <a:t>‹Nº›</a:t>
            </a:fld>
            <a:endParaRPr lang="es-CO"/>
          </a:p>
        </p:txBody>
      </p:sp>
    </p:spTree>
    <p:extLst>
      <p:ext uri="{BB962C8B-B14F-4D97-AF65-F5344CB8AC3E}">
        <p14:creationId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7E15B5-955E-4B5B-9E1F-B3C4B4C6AE0C}" type="datetimeFigureOut">
              <a:rPr lang="es-CO" smtClean="0"/>
              <a:pPr/>
              <a:t>30/11/2016</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DF1DBB-D2B5-4901-B422-57DA65914203}" type="slidenum">
              <a:rPr lang="es-CO" smtClean="0"/>
              <a:pPr/>
              <a:t>‹Nº›</a:t>
            </a:fld>
            <a:endParaRPr lang="es-CO"/>
          </a:p>
        </p:txBody>
      </p:sp>
    </p:spTree>
    <p:extLst>
      <p:ext uri="{BB962C8B-B14F-4D97-AF65-F5344CB8AC3E}">
        <p14:creationId xmlns:p14="http://schemas.microsoft.com/office/powerpoint/2010/main" val="125366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6DF1DBB-D2B5-4901-B422-57DA65914203}" type="slidenum">
              <a:rPr lang="es-CO" smtClean="0"/>
              <a:pPr/>
              <a:t>1</a:t>
            </a:fld>
            <a:endParaRPr lang="es-CO"/>
          </a:p>
        </p:txBody>
      </p:sp>
    </p:spTree>
    <p:extLst>
      <p:ext uri="{BB962C8B-B14F-4D97-AF65-F5344CB8AC3E}">
        <p14:creationId xmlns:p14="http://schemas.microsoft.com/office/powerpoint/2010/main" val="3443856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6DF1DBB-D2B5-4901-B422-57DA65914203}" type="slidenum">
              <a:rPr lang="es-CO" smtClean="0"/>
              <a:pPr/>
              <a:t>19</a:t>
            </a:fld>
            <a:endParaRPr lang="es-CO"/>
          </a:p>
        </p:txBody>
      </p:sp>
    </p:spTree>
    <p:extLst>
      <p:ext uri="{BB962C8B-B14F-4D97-AF65-F5344CB8AC3E}">
        <p14:creationId xmlns:p14="http://schemas.microsoft.com/office/powerpoint/2010/main" val="1569493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6DF1DBB-D2B5-4901-B422-57DA65914203}" type="slidenum">
              <a:rPr lang="es-CO" smtClean="0"/>
              <a:pPr/>
              <a:t>24</a:t>
            </a:fld>
            <a:endParaRPr lang="es-CO"/>
          </a:p>
        </p:txBody>
      </p:sp>
    </p:spTree>
    <p:extLst>
      <p:ext uri="{BB962C8B-B14F-4D97-AF65-F5344CB8AC3E}">
        <p14:creationId xmlns:p14="http://schemas.microsoft.com/office/powerpoint/2010/main" val="22920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06DF1DBB-D2B5-4901-B422-57DA65914203}" type="slidenum">
              <a:rPr lang="es-CO" smtClean="0"/>
              <a:pPr/>
              <a:t>3</a:t>
            </a:fld>
            <a:endParaRPr lang="es-CO"/>
          </a:p>
        </p:txBody>
      </p:sp>
    </p:spTree>
    <p:extLst>
      <p:ext uri="{BB962C8B-B14F-4D97-AF65-F5344CB8AC3E}">
        <p14:creationId xmlns:p14="http://schemas.microsoft.com/office/powerpoint/2010/main" val="3042021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solidFill>
                  <a:srgbClr val="FF0000"/>
                </a:solidFill>
              </a:rPr>
              <a:t>Diagrama</a:t>
            </a:r>
            <a:r>
              <a:rPr lang="es-CO" baseline="0" dirty="0">
                <a:solidFill>
                  <a:srgbClr val="FF0000"/>
                </a:solidFill>
              </a:rPr>
              <a:t> de clases de análisis (modelo de dominio)</a:t>
            </a:r>
            <a:endParaRPr lang="es-CO" dirty="0">
              <a:solidFill>
                <a:srgbClr val="FF0000"/>
              </a:solidFill>
            </a:endParaRPr>
          </a:p>
        </p:txBody>
      </p:sp>
      <p:sp>
        <p:nvSpPr>
          <p:cNvPr id="4" name="3 Marcador de número de diapositiva"/>
          <p:cNvSpPr>
            <a:spLocks noGrp="1"/>
          </p:cNvSpPr>
          <p:nvPr>
            <p:ph type="sldNum" sz="quarter" idx="10"/>
          </p:nvPr>
        </p:nvSpPr>
        <p:spPr/>
        <p:txBody>
          <a:bodyPr/>
          <a:lstStyle/>
          <a:p>
            <a:fld id="{06DF1DBB-D2B5-4901-B422-57DA65914203}" type="slidenum">
              <a:rPr lang="es-CO" smtClean="0"/>
              <a:pPr/>
              <a:t>4</a:t>
            </a:fld>
            <a:endParaRPr lang="es-CO"/>
          </a:p>
        </p:txBody>
      </p:sp>
    </p:spTree>
    <p:extLst>
      <p:ext uri="{BB962C8B-B14F-4D97-AF65-F5344CB8AC3E}">
        <p14:creationId xmlns:p14="http://schemas.microsoft.com/office/powerpoint/2010/main" val="3042021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06DF1DBB-D2B5-4901-B422-57DA65914203}" type="slidenum">
              <a:rPr lang="es-CO" smtClean="0"/>
              <a:pPr/>
              <a:t>5</a:t>
            </a:fld>
            <a:endParaRPr lang="es-CO"/>
          </a:p>
        </p:txBody>
      </p:sp>
    </p:spTree>
    <p:extLst>
      <p:ext uri="{BB962C8B-B14F-4D97-AF65-F5344CB8AC3E}">
        <p14:creationId xmlns:p14="http://schemas.microsoft.com/office/powerpoint/2010/main" val="304202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
            </a:r>
            <a:br>
              <a:rPr lang="es-ES" sz="1200" b="0" i="0" u="none" strike="noStrike" kern="1200" dirty="0">
                <a:solidFill>
                  <a:schemeClr val="tx1"/>
                </a:solidFill>
                <a:effectLst/>
                <a:latin typeface="+mn-lt"/>
                <a:ea typeface="+mn-ea"/>
                <a:cs typeface="+mn-cs"/>
              </a:rPr>
            </a:br>
            <a:endParaRPr lang="es-CO" dirty="0"/>
          </a:p>
        </p:txBody>
      </p:sp>
      <p:sp>
        <p:nvSpPr>
          <p:cNvPr id="4" name="3 Marcador de número de diapositiva"/>
          <p:cNvSpPr>
            <a:spLocks noGrp="1"/>
          </p:cNvSpPr>
          <p:nvPr>
            <p:ph type="sldNum" sz="quarter" idx="10"/>
          </p:nvPr>
        </p:nvSpPr>
        <p:spPr/>
        <p:txBody>
          <a:bodyPr/>
          <a:lstStyle/>
          <a:p>
            <a:fld id="{06DF1DBB-D2B5-4901-B422-57DA65914203}" type="slidenum">
              <a:rPr lang="es-CO" smtClean="0"/>
              <a:pPr/>
              <a:t>6</a:t>
            </a:fld>
            <a:endParaRPr lang="es-CO"/>
          </a:p>
        </p:txBody>
      </p:sp>
    </p:spTree>
    <p:extLst>
      <p:ext uri="{BB962C8B-B14F-4D97-AF65-F5344CB8AC3E}">
        <p14:creationId xmlns:p14="http://schemas.microsoft.com/office/powerpoint/2010/main" val="304202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3 Marcador de número de diapositiva"/>
          <p:cNvSpPr>
            <a:spLocks noGrp="1"/>
          </p:cNvSpPr>
          <p:nvPr>
            <p:ph type="sldNum" sz="quarter" idx="10"/>
          </p:nvPr>
        </p:nvSpPr>
        <p:spPr/>
        <p:txBody>
          <a:bodyPr/>
          <a:lstStyle/>
          <a:p>
            <a:fld id="{06DF1DBB-D2B5-4901-B422-57DA65914203}" type="slidenum">
              <a:rPr lang="es-CO" smtClean="0"/>
              <a:pPr/>
              <a:t>7</a:t>
            </a:fld>
            <a:endParaRPr lang="es-CO"/>
          </a:p>
        </p:txBody>
      </p:sp>
    </p:spTree>
    <p:extLst>
      <p:ext uri="{BB962C8B-B14F-4D97-AF65-F5344CB8AC3E}">
        <p14:creationId xmlns:p14="http://schemas.microsoft.com/office/powerpoint/2010/main" val="304202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6DF1DBB-D2B5-4901-B422-57DA65914203}" type="slidenum">
              <a:rPr lang="es-CO" smtClean="0"/>
              <a:pPr/>
              <a:t>12</a:t>
            </a:fld>
            <a:endParaRPr lang="es-CO"/>
          </a:p>
        </p:txBody>
      </p:sp>
    </p:spTree>
    <p:extLst>
      <p:ext uri="{BB962C8B-B14F-4D97-AF65-F5344CB8AC3E}">
        <p14:creationId xmlns:p14="http://schemas.microsoft.com/office/powerpoint/2010/main" val="1306551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6DF1DBB-D2B5-4901-B422-57DA65914203}" type="slidenum">
              <a:rPr lang="es-CO" smtClean="0"/>
              <a:pPr/>
              <a:t>15</a:t>
            </a:fld>
            <a:endParaRPr lang="es-CO"/>
          </a:p>
        </p:txBody>
      </p:sp>
    </p:spTree>
    <p:extLst>
      <p:ext uri="{BB962C8B-B14F-4D97-AF65-F5344CB8AC3E}">
        <p14:creationId xmlns:p14="http://schemas.microsoft.com/office/powerpoint/2010/main" val="49208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6DF1DBB-D2B5-4901-B422-57DA65914203}" type="slidenum">
              <a:rPr lang="es-CO" smtClean="0"/>
              <a:pPr/>
              <a:t>17</a:t>
            </a:fld>
            <a:endParaRPr lang="es-CO"/>
          </a:p>
        </p:txBody>
      </p:sp>
    </p:spTree>
    <p:extLst>
      <p:ext uri="{BB962C8B-B14F-4D97-AF65-F5344CB8AC3E}">
        <p14:creationId xmlns:p14="http://schemas.microsoft.com/office/powerpoint/2010/main" val="298695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4.emf"/><Relationship Id="rId4" Type="http://schemas.openxmlformats.org/officeDocument/2006/relationships/image" Target="../media/image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6.emf"/><Relationship Id="rId4" Type="http://schemas.openxmlformats.org/officeDocument/2006/relationships/image" Target="../media/image1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7.jpeg"/><Relationship Id="rId1" Type="http://schemas.openxmlformats.org/officeDocument/2006/relationships/slideMaster" Target="../slideMasters/slideMaster1.xml"/><Relationship Id="rId5" Type="http://schemas.openxmlformats.org/officeDocument/2006/relationships/image" Target="../media/image28.emf"/><Relationship Id="rId4"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emf"/><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6.emf"/><Relationship Id="rId4" Type="http://schemas.openxmlformats.org/officeDocument/2006/relationships/image" Target="../media/image1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8.emf"/><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0.emf"/><Relationship Id="rId4" Type="http://schemas.openxmlformats.org/officeDocument/2006/relationships/image" Target="../media/image1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1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11" name="Picture 9"/>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4403049" y="3192122"/>
            <a:ext cx="4740951" cy="3665878"/>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fecha 3"/>
          <p:cNvSpPr>
            <a:spLocks noGrp="1"/>
          </p:cNvSpPr>
          <p:nvPr>
            <p:ph type="dt" sz="half" idx="10"/>
          </p:nvPr>
        </p:nvSpPr>
        <p:spPr/>
        <p:txBody>
          <a:bodyPr/>
          <a:lstStyle/>
          <a:p>
            <a:fld id="{483D03DC-5ED8-7A42-A55E-C10C004AFC42}" type="datetimeFigureOut">
              <a:rPr lang="es-ES" smtClean="0"/>
              <a:pPr/>
              <a:t>30/11/2016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pic>
        <p:nvPicPr>
          <p:cNvPr id="8" name="Picture 4"/>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10522" t="17753" r="14498" b="22947"/>
          <a:stretch/>
        </p:blipFill>
        <p:spPr bwMode="auto">
          <a:xfrm>
            <a:off x="0" y="-1"/>
            <a:ext cx="9270122"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0112" y="4525925"/>
            <a:ext cx="2319162" cy="140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4180327" y="3357565"/>
            <a:ext cx="248602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ustrial 2">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pPr/>
              <a:t>30/11/2016</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pic>
        <p:nvPicPr>
          <p:cNvPr id="4098" name="Picture 2"/>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8017183" y="2853376"/>
            <a:ext cx="696913"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790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fraestructura">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30/11/2016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pic>
        <p:nvPicPr>
          <p:cNvPr id="7"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7295" y="-40944"/>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95534" y="137072"/>
            <a:ext cx="9075762"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919398" y="2620370"/>
            <a:ext cx="821994" cy="70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649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r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30/11/2016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pic>
        <p:nvPicPr>
          <p:cNvPr id="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flipH="1">
            <a:off x="207278" y="0"/>
            <a:ext cx="8936719" cy="6898944"/>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783740" y="1746912"/>
            <a:ext cx="859810" cy="859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057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83D03DC-5ED8-7A42-A55E-C10C004AFC42}" type="datetimeFigureOut">
              <a:rPr lang="es-ES" smtClean="0"/>
              <a:pPr/>
              <a:t>30/11/2016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sp>
        <p:nvSpPr>
          <p:cNvPr id="17" name="16 Rectángulo"/>
          <p:cNvSpPr/>
          <p:nvPr userDrawn="1"/>
        </p:nvSpPr>
        <p:spPr>
          <a:xfrm rot="20796637">
            <a:off x="-2292201" y="-163131"/>
            <a:ext cx="11941668" cy="1608631"/>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userDrawn="1"/>
        </p:nvSpPr>
        <p:spPr>
          <a:xfrm rot="21241341">
            <a:off x="-1002985" y="180847"/>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9" name="18 Rectángulo"/>
          <p:cNvSpPr/>
          <p:nvPr userDrawn="1"/>
        </p:nvSpPr>
        <p:spPr>
          <a:xfrm>
            <a:off x="-968311" y="198126"/>
            <a:ext cx="10631006" cy="1425956"/>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83D03DC-5ED8-7A42-A55E-C10C004AFC42}" type="datetimeFigureOut">
              <a:rPr lang="es-ES" smtClean="0"/>
              <a:pPr/>
              <a:t>30/11/2016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sp>
        <p:nvSpPr>
          <p:cNvPr id="11" name="10 Rectángulo"/>
          <p:cNvSpPr/>
          <p:nvPr userDrawn="1"/>
        </p:nvSpPr>
        <p:spPr>
          <a:xfrm rot="20796637">
            <a:off x="-2292201" y="-163131"/>
            <a:ext cx="11941668"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2" name="11 Rectángulo"/>
          <p:cNvSpPr/>
          <p:nvPr userDrawn="1"/>
        </p:nvSpPr>
        <p:spPr>
          <a:xfrm rot="21241341">
            <a:off x="-1002985" y="180847"/>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3" name="12 Rectángulo"/>
          <p:cNvSpPr/>
          <p:nvPr userDrawn="1"/>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mación">
    <p:spTree>
      <p:nvGrpSpPr>
        <p:cNvPr id="1" name=""/>
        <p:cNvGrpSpPr/>
        <p:nvPr/>
      </p:nvGrpSpPr>
      <p:grpSpPr>
        <a:xfrm>
          <a:off x="0" y="0"/>
          <a:ext cx="0" cy="0"/>
          <a:chOff x="0" y="0"/>
          <a:chExt cx="0" cy="0"/>
        </a:xfrm>
      </p:grpSpPr>
      <p:pic>
        <p:nvPicPr>
          <p:cNvPr id="7" name="Picture 2" descr="D:\2015\_MG_1747.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61325" y="2782887"/>
              <a:ext cx="573087"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pPr/>
              <a:t>30/11/2016</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spTree>
    <p:extLst>
      <p:ext uri="{BB962C8B-B14F-4D97-AF65-F5344CB8AC3E}">
        <p14:creationId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mple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30/11/2016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grpSp>
        <p:nvGrpSpPr>
          <p:cNvPr id="6" name="5 Grupo"/>
          <p:cNvGrpSpPr/>
          <p:nvPr userDrawn="1"/>
        </p:nvGrpSpPr>
        <p:grpSpPr>
          <a:xfrm>
            <a:off x="-495300" y="-1270341"/>
            <a:ext cx="10278090" cy="9017494"/>
            <a:chOff x="-495300" y="-1270341"/>
            <a:chExt cx="10278090" cy="9017494"/>
          </a:xfrm>
        </p:grpSpPr>
        <p:pic>
          <p:nvPicPr>
            <p:cNvPr id="7" name="Picture 5" descr="D:\Fotos\Empleo\10 Final_22.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0827"/>
            <a:stretch/>
          </p:blipFill>
          <p:spPr bwMode="auto">
            <a:xfrm>
              <a:off x="0" y="-611035"/>
              <a:ext cx="9144000" cy="8358188"/>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95300" y="137072"/>
              <a:ext cx="9639300"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57812" y="2627565"/>
              <a:ext cx="817200" cy="81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rendimient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30/11/2016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pic>
        <p:nvPicPr>
          <p:cNvPr id="6" name="Picture 2" descr="D:\Fotos\Fondo Emprender\emprendedores\_MG_4258.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1"/>
            <a:ext cx="9143999"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859987" y="1859884"/>
            <a:ext cx="706907" cy="69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ld Skills">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1"/>
            <a:ext cx="9144001"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pPr/>
              <a:t>30/11/2016</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pic>
        <p:nvPicPr>
          <p:cNvPr id="102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997186" y="2762866"/>
            <a:ext cx="689614" cy="64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288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ustrial">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30/11/2016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pic>
        <p:nvPicPr>
          <p:cNvPr id="7"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935"/>
          <a:stretch/>
        </p:blipFill>
        <p:spPr bwMode="auto">
          <a:xfrm>
            <a:off x="-1" y="0"/>
            <a:ext cx="9144001" cy="6984124"/>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95534" y="137072"/>
            <a:ext cx="9048466"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7916521" y="2641599"/>
            <a:ext cx="811224" cy="70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124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rmación 2">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30/11/2016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pic>
        <p:nvPicPr>
          <p:cNvPr id="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flipH="1">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825335" y="1847763"/>
            <a:ext cx="765563" cy="72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638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D03DC-5ED8-7A42-A55E-C10C004AFC42}" type="datetimeFigureOut">
              <a:rPr lang="es-ES" smtClean="0"/>
              <a:pPr/>
              <a:t>30/11/2016</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6518D-8445-044A-A141-7D0E69A71FDC}" type="slidenum">
              <a:rPr lang="es-ES" smtClean="0"/>
              <a:pPr/>
              <a:t>‹Nº›</a:t>
            </a:fld>
            <a:endParaRPr lang="es-ES"/>
          </a:p>
        </p:txBody>
      </p:sp>
    </p:spTree>
    <p:extLst>
      <p:ext uri="{BB962C8B-B14F-4D97-AF65-F5344CB8AC3E}">
        <p14:creationId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REVISION/comparacion%20software%20y%20%20hardware.docx"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Revision/tabla-funcionales%20y%20no%20funcionales.docx"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DIAGRAMA%20DE%20PROYECTO/CASO%20DE%20USO%20EXT.docx"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Revision/Diccionario.html"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Revision/CRONOGRAMA.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CRONOGRAMA.pdf" TargetMode="External"/><Relationship Id="rId5" Type="http://schemas.openxmlformats.org/officeDocument/2006/relationships/hyperlink" Target="Revision/CRONOGRAMA.gan" TargetMode="External"/><Relationship Id="rId4" Type="http://schemas.openxmlformats.org/officeDocument/2006/relationships/hyperlink" Target="Revision/presupuesto.xlsx"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Mockups/Tama&#241;os.docx"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github.com/JuanAlbertoRodriguez/Proyect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Revision/INFORME%20DE%20COSTOS.docx"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0.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Graficas%20del%20cliente.docx" TargetMode="External"/><Relationship Id="rId5" Type="http://schemas.openxmlformats.org/officeDocument/2006/relationships/hyperlink" Target="Entrevista%20del%20%20Cliente.docx" TargetMode="External"/><Relationship Id="rId4" Type="http://schemas.openxmlformats.org/officeDocument/2006/relationships/hyperlink" Target="Cuestinario%20Al%20Gerente.docx"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152400"/>
            <a:ext cx="8092007" cy="7498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b="1" dirty="0">
                <a:solidFill>
                  <a:schemeClr val="accent5">
                    <a:lumMod val="75000"/>
                  </a:schemeClr>
                </a:solidFill>
              </a:rPr>
              <a:t>NOMBRE DEL PROYECTO </a:t>
            </a:r>
          </a:p>
        </p:txBody>
      </p:sp>
      <p:sp>
        <p:nvSpPr>
          <p:cNvPr id="12" name="Título 1"/>
          <p:cNvSpPr txBox="1">
            <a:spLocks/>
          </p:cNvSpPr>
          <p:nvPr/>
        </p:nvSpPr>
        <p:spPr>
          <a:xfrm>
            <a:off x="-1" y="1746422"/>
            <a:ext cx="9284043" cy="43413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400" dirty="0" smtClean="0">
                <a:latin typeface="Arial" panose="020B0604020202020204" pitchFamily="34" charset="0"/>
                <a:cs typeface="Arial" panose="020B0604020202020204" pitchFamily="34" charset="0"/>
              </a:rPr>
              <a:t>SISTEMAS </a:t>
            </a:r>
            <a:r>
              <a:rPr lang="es-CO" sz="2400" dirty="0">
                <a:latin typeface="Arial" panose="020B0604020202020204" pitchFamily="34" charset="0"/>
                <a:cs typeface="Arial" panose="020B0604020202020204" pitchFamily="34" charset="0"/>
              </a:rPr>
              <a:t>DE INFORMACION PARA CAMPEONATOS DE FUTBOL </a:t>
            </a:r>
            <a:endParaRPr lang="es-CO" sz="2400" dirty="0" smtClean="0">
              <a:latin typeface="Arial" panose="020B0604020202020204" pitchFamily="34" charset="0"/>
              <a:cs typeface="Arial" panose="020B0604020202020204" pitchFamily="34" charset="0"/>
            </a:endParaRPr>
          </a:p>
          <a:p>
            <a:pPr algn="l"/>
            <a:endParaRPr lang="es-CO" sz="2400" dirty="0">
              <a:latin typeface="Arial" panose="020B0604020202020204" pitchFamily="34" charset="0"/>
              <a:cs typeface="Arial" panose="020B0604020202020204" pitchFamily="34" charset="0"/>
            </a:endParaRPr>
          </a:p>
          <a:p>
            <a:pPr algn="l"/>
            <a:r>
              <a:rPr lang="es-CO" sz="2400" dirty="0" smtClean="0">
                <a:latin typeface="Arial" panose="020B0604020202020204" pitchFamily="34" charset="0"/>
                <a:cs typeface="Arial" panose="020B0604020202020204" pitchFamily="34" charset="0"/>
              </a:rPr>
              <a:t>INTEGRANTES</a:t>
            </a:r>
            <a:r>
              <a:rPr lang="es-CO" sz="2400" dirty="0">
                <a:latin typeface="Arial" panose="020B0604020202020204" pitchFamily="34" charset="0"/>
                <a:cs typeface="Arial" panose="020B0604020202020204" pitchFamily="34" charset="0"/>
              </a:rPr>
              <a:t>:</a:t>
            </a:r>
            <a:r>
              <a:rPr lang="es-CO" sz="2400" dirty="0" smtClean="0">
                <a:latin typeface="Arial" panose="020B0604020202020204" pitchFamily="34" charset="0"/>
                <a:cs typeface="Arial" panose="020B0604020202020204" pitchFamily="34" charset="0"/>
              </a:rPr>
              <a:t> </a:t>
            </a:r>
            <a:endParaRPr lang="es-CO" sz="2400" dirty="0">
              <a:latin typeface="Arial" panose="020B0604020202020204" pitchFamily="34" charset="0"/>
              <a:cs typeface="Arial" panose="020B0604020202020204" pitchFamily="34" charset="0"/>
            </a:endParaRPr>
          </a:p>
          <a:p>
            <a:endParaRPr lang="es-CO" sz="2400" dirty="0">
              <a:latin typeface="Arial" panose="020B0604020202020204" pitchFamily="34" charset="0"/>
              <a:cs typeface="Arial" panose="020B0604020202020204" pitchFamily="34" charset="0"/>
            </a:endParaRPr>
          </a:p>
          <a:p>
            <a:pPr algn="l"/>
            <a:r>
              <a:rPr lang="es-CO" sz="2400" dirty="0">
                <a:latin typeface="Arial" panose="020B0604020202020204" pitchFamily="34" charset="0"/>
                <a:cs typeface="Arial" panose="020B0604020202020204" pitchFamily="34" charset="0"/>
              </a:rPr>
              <a:t> *Juan Alberto Rodríguez Benavides  </a:t>
            </a:r>
          </a:p>
          <a:p>
            <a:pPr algn="l"/>
            <a:r>
              <a:rPr lang="es-CO" sz="2400" dirty="0">
                <a:latin typeface="Arial" panose="020B0604020202020204" pitchFamily="34" charset="0"/>
                <a:cs typeface="Arial" panose="020B0604020202020204" pitchFamily="34" charset="0"/>
              </a:rPr>
              <a:t> * Daniel Jared Medina Sanabria</a:t>
            </a:r>
          </a:p>
          <a:p>
            <a:pPr algn="l"/>
            <a:r>
              <a:rPr lang="es-CO" sz="2400" dirty="0">
                <a:latin typeface="Arial" panose="020B0604020202020204" pitchFamily="34" charset="0"/>
                <a:cs typeface="Arial" panose="020B0604020202020204" pitchFamily="34" charset="0"/>
              </a:rPr>
              <a:t> * </a:t>
            </a:r>
            <a:r>
              <a:rPr lang="es-CO" sz="2400" dirty="0" smtClean="0">
                <a:latin typeface="Arial" panose="020B0604020202020204" pitchFamily="34" charset="0"/>
                <a:cs typeface="Arial" panose="020B0604020202020204" pitchFamily="34" charset="0"/>
              </a:rPr>
              <a:t>Junior Alfonso </a:t>
            </a:r>
            <a:r>
              <a:rPr lang="es-CO" sz="2400" dirty="0">
                <a:latin typeface="Arial" panose="020B0604020202020204" pitchFamily="34" charset="0"/>
                <a:cs typeface="Arial" panose="020B0604020202020204" pitchFamily="34" charset="0"/>
              </a:rPr>
              <a:t>Salazar </a:t>
            </a:r>
          </a:p>
          <a:p>
            <a:pPr algn="l"/>
            <a:r>
              <a:rPr lang="es-CO" sz="2400" dirty="0">
                <a:latin typeface="Arial" panose="020B0604020202020204" pitchFamily="34" charset="0"/>
                <a:cs typeface="Arial" panose="020B0604020202020204" pitchFamily="34" charset="0"/>
              </a:rPr>
              <a:t> *  Heyner Correa </a:t>
            </a:r>
          </a:p>
          <a:p>
            <a:pPr algn="l"/>
            <a:r>
              <a:rPr lang="es-CO" sz="2400" dirty="0">
                <a:latin typeface="Arial" panose="020B0604020202020204" pitchFamily="34" charset="0"/>
                <a:cs typeface="Arial" panose="020B0604020202020204" pitchFamily="34" charset="0"/>
              </a:rPr>
              <a:t> *  Viviana Stefany Merchán </a:t>
            </a:r>
            <a:r>
              <a:rPr lang="es-CO" sz="2400" dirty="0" smtClean="0">
                <a:latin typeface="Arial" panose="020B0604020202020204" pitchFamily="34" charset="0"/>
                <a:cs typeface="Arial" panose="020B0604020202020204" pitchFamily="34" charset="0"/>
              </a:rPr>
              <a:t>León</a:t>
            </a:r>
          </a:p>
          <a:p>
            <a:pPr algn="l"/>
            <a:r>
              <a:rPr lang="es-CO" sz="2400" dirty="0" smtClean="0">
                <a:latin typeface="Arial" panose="020B0604020202020204" pitchFamily="34" charset="0"/>
                <a:cs typeface="Arial" panose="020B0604020202020204" pitchFamily="34" charset="0"/>
              </a:rPr>
              <a:t> * Dahiiana Hernández Obonaga</a:t>
            </a:r>
            <a:endParaRPr lang="es-CO"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601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3518" y="332509"/>
            <a:ext cx="9050482" cy="1298864"/>
          </a:xfrm>
          <a:prstGeom prst="rect">
            <a:avLst/>
          </a:prstGeom>
        </p:spPr>
        <p:txBody>
          <a:bodyPr vert="horz" wrap="square" lIns="91440" tIns="45720" rIns="91440" bIns="45720" rtlCol="0" anchor="ctr">
            <a:noAutofit/>
          </a:bodyPr>
          <a:lstStyle/>
          <a:p>
            <a:pPr algn="ctr"/>
            <a:r>
              <a:rPr lang="es-ES" sz="4000" b="1" dirty="0" smtClean="0">
                <a:solidFill>
                  <a:srgbClr val="FFFFFF"/>
                </a:solidFill>
              </a:rPr>
              <a:t>HARDWARE, SOFTWARE </a:t>
            </a:r>
          </a:p>
          <a:p>
            <a:pPr algn="ctr"/>
            <a:r>
              <a:rPr lang="es-419" sz="4000" b="1" dirty="0" smtClean="0">
                <a:solidFill>
                  <a:srgbClr val="FFFFFF"/>
                </a:solidFill>
              </a:rPr>
              <a:t>(INVENTARIA DEL CLIENTE )</a:t>
            </a:r>
            <a:endParaRPr lang="es-ES" sz="4000" b="1" dirty="0" smtClean="0">
              <a:solidFill>
                <a:srgbClr val="FFFFFF"/>
              </a:solidFill>
            </a:endParaRPr>
          </a:p>
        </p:txBody>
      </p:sp>
      <p:sp>
        <p:nvSpPr>
          <p:cNvPr id="4" name="CuadroTexto 3"/>
          <p:cNvSpPr txBox="1"/>
          <p:nvPr/>
        </p:nvSpPr>
        <p:spPr>
          <a:xfrm>
            <a:off x="-384464" y="446809"/>
            <a:ext cx="384464" cy="166255"/>
          </a:xfrm>
          <a:prstGeom prst="rect">
            <a:avLst/>
          </a:prstGeom>
        </p:spPr>
        <p:txBody>
          <a:bodyPr vert="horz" wrap="square" lIns="91440" tIns="45720" rIns="91440" bIns="45720" rtlCol="0" anchor="ctr">
            <a:noAutofit/>
          </a:bodyPr>
          <a:lstStyle/>
          <a:p>
            <a:pPr algn="l"/>
            <a:endParaRPr lang="es-ES" sz="8000" b="1" dirty="0" smtClean="0">
              <a:solidFill>
                <a:srgbClr val="92D050"/>
              </a:solidFill>
            </a:endParaRPr>
          </a:p>
        </p:txBody>
      </p:sp>
      <p:pic>
        <p:nvPicPr>
          <p:cNvPr id="5" name="Imagen 4">
            <a:hlinkClick r:id="rId2" action="ppaction://hlinkfile"/>
          </p:cNvPr>
          <p:cNvPicPr>
            <a:picLocks noChangeAspect="1"/>
          </p:cNvPicPr>
          <p:nvPr/>
        </p:nvPicPr>
        <p:blipFill>
          <a:blip r:embed="rId3"/>
          <a:stretch>
            <a:fillRect/>
          </a:stretch>
        </p:blipFill>
        <p:spPr>
          <a:xfrm>
            <a:off x="270164" y="2238807"/>
            <a:ext cx="8447809" cy="3419475"/>
          </a:xfrm>
          <a:prstGeom prst="rect">
            <a:avLst/>
          </a:prstGeom>
        </p:spPr>
      </p:pic>
    </p:spTree>
    <p:extLst>
      <p:ext uri="{BB962C8B-B14F-4D97-AF65-F5344CB8AC3E}">
        <p14:creationId xmlns:p14="http://schemas.microsoft.com/office/powerpoint/2010/main" val="17056742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25821" y="315632"/>
            <a:ext cx="9804002" cy="1323439"/>
          </a:xfrm>
          <a:prstGeom prst="rect">
            <a:avLst/>
          </a:prstGeom>
        </p:spPr>
        <p:txBody>
          <a:bodyPr wrap="square">
            <a:spAutoFit/>
          </a:bodyPr>
          <a:lstStyle/>
          <a:p>
            <a:pPr algn="ctr"/>
            <a:r>
              <a:rPr lang="es-CO" sz="4000" dirty="0" smtClean="0">
                <a:solidFill>
                  <a:srgbClr val="FFFFFF"/>
                </a:solidFill>
              </a:rPr>
              <a:t>INFORME DE REQUERIMIENTOS</a:t>
            </a:r>
          </a:p>
          <a:p>
            <a:pPr algn="ctr"/>
            <a:r>
              <a:rPr lang="es-CO" sz="4000" dirty="0" smtClean="0">
                <a:solidFill>
                  <a:srgbClr val="FFFFFF"/>
                </a:solidFill>
              </a:rPr>
              <a:t>(ESTÁNDAR IEEE 830)</a:t>
            </a:r>
            <a:endParaRPr lang="es-CO" sz="4000" dirty="0">
              <a:solidFill>
                <a:srgbClr val="FFFFFF"/>
              </a:solidFill>
            </a:endParaRPr>
          </a:p>
        </p:txBody>
      </p:sp>
      <p:sp>
        <p:nvSpPr>
          <p:cNvPr id="2" name="Recortar rectángulo de esquina diagonal 1">
            <a:hlinkClick r:id="rId2" action="ppaction://hlinkfile"/>
          </p:cNvPr>
          <p:cNvSpPr/>
          <p:nvPr/>
        </p:nvSpPr>
        <p:spPr>
          <a:xfrm>
            <a:off x="1881352" y="2532993"/>
            <a:ext cx="5623035" cy="2869324"/>
          </a:xfrm>
          <a:prstGeom prst="snip2DiagRect">
            <a:avLst/>
          </a:prstGeom>
        </p:spPr>
        <p:style>
          <a:lnRef idx="0">
            <a:schemeClr val="accent3"/>
          </a:lnRef>
          <a:fillRef idx="3">
            <a:schemeClr val="accent3"/>
          </a:fillRef>
          <a:effectRef idx="3">
            <a:schemeClr val="accent3"/>
          </a:effectRef>
          <a:fontRef idx="minor">
            <a:schemeClr val="lt1"/>
          </a:fontRef>
        </p:style>
        <p:txBody>
          <a:bodyPr rtlCol="0" anchor="ctr"/>
          <a:lstStyle/>
          <a:p>
            <a:pPr marL="285750" indent="-285750">
              <a:buFont typeface="Wingdings" panose="05000000000000000000" pitchFamily="2" charset="2"/>
              <a:buChar char="Ø"/>
            </a:pPr>
            <a:r>
              <a:rPr lang="es-419"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REQUSITOS FUNCIONALES </a:t>
            </a:r>
          </a:p>
          <a:p>
            <a:pPr marL="285750" indent="-285750">
              <a:buFont typeface="Wingdings" panose="05000000000000000000" pitchFamily="2" charset="2"/>
              <a:buChar char="Ø"/>
            </a:pPr>
            <a:r>
              <a:rPr lang="es-419"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REQUISITOS NO FUNCIONALES</a:t>
            </a:r>
            <a:endParaRPr lang="es-E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22318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326267"/>
            <a:ext cx="9282223" cy="92333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5400" b="0" i="0" u="none" strike="noStrike" kern="0" cap="none" spc="0" normalizeH="0" baseline="0" noProof="0" dirty="0">
                <a:ln>
                  <a:noFill/>
                </a:ln>
                <a:solidFill>
                  <a:schemeClr val="bg1"/>
                </a:solidFill>
                <a:effectLst/>
                <a:uLnTx/>
                <a:uFillTx/>
                <a:latin typeface="Trebuchet MS" panose="020B0603020202020204"/>
                <a:ea typeface="+mj-ea"/>
                <a:cs typeface="+mj-cs"/>
              </a:rPr>
              <a:t>DIAGRAMA CASO DE USO </a:t>
            </a:r>
            <a:endParaRPr kumimoji="0" lang="es-ES" sz="5400" b="0" i="0" u="none" strike="noStrike" kern="0" cap="none" spc="0" normalizeH="0" baseline="0" noProof="0" dirty="0">
              <a:ln>
                <a:noFill/>
              </a:ln>
              <a:solidFill>
                <a:schemeClr val="bg1"/>
              </a:solidFill>
              <a:effectLst/>
              <a:uLnTx/>
              <a:uFillTx/>
            </a:endParaRPr>
          </a:p>
        </p:txBody>
      </p:sp>
      <p:pic>
        <p:nvPicPr>
          <p:cNvPr id="3" name="Imagen 2"/>
          <p:cNvPicPr>
            <a:picLocks noChangeAspect="1"/>
          </p:cNvPicPr>
          <p:nvPr/>
        </p:nvPicPr>
        <p:blipFill>
          <a:blip r:embed="rId3"/>
          <a:stretch>
            <a:fillRect/>
          </a:stretch>
        </p:blipFill>
        <p:spPr>
          <a:xfrm>
            <a:off x="0" y="1863561"/>
            <a:ext cx="9032234" cy="4994439"/>
          </a:xfrm>
          <a:prstGeom prst="rect">
            <a:avLst/>
          </a:prstGeom>
        </p:spPr>
      </p:pic>
      <p:sp>
        <p:nvSpPr>
          <p:cNvPr id="5" name="Flecha derecha 4">
            <a:hlinkClick r:id="rId4" action="ppaction://hlinkfile"/>
          </p:cNvPr>
          <p:cNvSpPr/>
          <p:nvPr/>
        </p:nvSpPr>
        <p:spPr>
          <a:xfrm>
            <a:off x="6810704" y="5791200"/>
            <a:ext cx="2003773" cy="980396"/>
          </a:xfrm>
          <a:prstGeom prst="rightArrow">
            <a:avLst/>
          </a:prstGeom>
          <a:gradFill flip="none" rotWithShape="1">
            <a:gsLst>
              <a:gs pos="0">
                <a:schemeClr val="accent1">
                  <a:tint val="100000"/>
                  <a:shade val="100000"/>
                  <a:satMod val="130000"/>
                </a:schemeClr>
              </a:gs>
              <a:gs pos="100000">
                <a:schemeClr val="accent1">
                  <a:tint val="50000"/>
                  <a:shade val="100000"/>
                  <a:satMod val="35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419" dirty="0" smtClean="0"/>
              <a:t>CASO DE USO EXT.</a:t>
            </a:r>
            <a:endParaRPr lang="es-ES" dirty="0"/>
          </a:p>
        </p:txBody>
      </p:sp>
    </p:spTree>
    <p:extLst>
      <p:ext uri="{BB962C8B-B14F-4D97-AF65-F5344CB8AC3E}">
        <p14:creationId xmlns:p14="http://schemas.microsoft.com/office/powerpoint/2010/main" val="1235901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78891" y="460894"/>
            <a:ext cx="9143999" cy="1446550"/>
          </a:xfrm>
          <a:prstGeom prst="rect">
            <a:avLst/>
          </a:prstGeom>
        </p:spPr>
        <p:txBody>
          <a:bodyPr wrap="square">
            <a:spAutoFit/>
          </a:bodyPr>
          <a:lstStyle/>
          <a:p>
            <a:pPr lvl="1" algn="ctr" defTabSz="914400">
              <a:defRPr/>
            </a:pPr>
            <a:r>
              <a:rPr kumimoji="0" lang="es-CO" sz="4400" b="0" i="0" u="none" strike="noStrike" kern="0" cap="none" spc="0" normalizeH="0" baseline="0" noProof="0" dirty="0">
                <a:ln>
                  <a:noFill/>
                </a:ln>
                <a:solidFill>
                  <a:schemeClr val="bg1"/>
                </a:solidFill>
                <a:effectLst/>
                <a:uLnTx/>
                <a:uFillTx/>
                <a:latin typeface="Trebuchet MS" panose="020B0603020202020204"/>
                <a:ea typeface="+mj-ea"/>
                <a:cs typeface="+mj-cs"/>
              </a:rPr>
              <a:t>MODELO ENTIDAD RELACIÓN</a:t>
            </a:r>
          </a:p>
          <a:p>
            <a:pPr lvl="1" algn="ctr" defTabSz="914400">
              <a:defRPr/>
            </a:pPr>
            <a:endParaRPr kumimoji="0" lang="es-ES" sz="4400" b="0" i="0" u="none" strike="noStrike" kern="0" cap="none" spc="0" normalizeH="0" baseline="0" noProof="0" dirty="0">
              <a:ln>
                <a:noFill/>
              </a:ln>
              <a:solidFill>
                <a:sysClr val="windowText" lastClr="000000"/>
              </a:solidFill>
              <a:effectLst/>
              <a:uLnTx/>
              <a:uFillTx/>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0124"/>
            <a:ext cx="9144000" cy="5207875"/>
          </a:xfrm>
          <a:prstGeom prst="rect">
            <a:avLst/>
          </a:prstGeom>
        </p:spPr>
      </p:pic>
    </p:spTree>
    <p:extLst>
      <p:ext uri="{BB962C8B-B14F-4D97-AF65-F5344CB8AC3E}">
        <p14:creationId xmlns:p14="http://schemas.microsoft.com/office/powerpoint/2010/main" val="2880075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8625" y="504825"/>
            <a:ext cx="8048625" cy="942975"/>
          </a:xfrm>
          <a:prstGeom prst="rect">
            <a:avLst/>
          </a:prstGeom>
        </p:spPr>
        <p:txBody>
          <a:bodyPr vert="horz" wrap="square" lIns="91440" tIns="45720" rIns="91440" bIns="45720" rtlCol="0" anchor="ctr">
            <a:noAutofit/>
          </a:bodyPr>
          <a:lstStyle/>
          <a:p>
            <a:pPr algn="ctr"/>
            <a:r>
              <a:rPr lang="es-ES" sz="5400" b="1" dirty="0">
                <a:solidFill>
                  <a:schemeClr val="bg1"/>
                </a:solidFill>
              </a:rPr>
              <a:t>DICCIONARIO DE DATOS</a:t>
            </a:r>
          </a:p>
        </p:txBody>
      </p:sp>
      <p:sp>
        <p:nvSpPr>
          <p:cNvPr id="5" name="Recortar rectángulo de esquina diagonal 4">
            <a:hlinkClick r:id="rId2" action="ppaction://hlinkfile"/>
          </p:cNvPr>
          <p:cNvSpPr/>
          <p:nvPr/>
        </p:nvSpPr>
        <p:spPr>
          <a:xfrm>
            <a:off x="2103875" y="2480441"/>
            <a:ext cx="4698123" cy="2984938"/>
          </a:xfrm>
          <a:prstGeom prst="snip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ln w="0"/>
              <a:solidFill>
                <a:schemeClr val="tx1"/>
              </a:solidFill>
              <a:effectLst>
                <a:outerShdw blurRad="38100" dist="19050" dir="2700000" algn="tl" rotWithShape="0">
                  <a:schemeClr val="dk1">
                    <a:alpha val="40000"/>
                  </a:schemeClr>
                </a:outerShdw>
              </a:effectLst>
            </a:endParaRPr>
          </a:p>
        </p:txBody>
      </p:sp>
      <p:sp>
        <p:nvSpPr>
          <p:cNvPr id="6" name="CuadroTexto 5"/>
          <p:cNvSpPr txBox="1"/>
          <p:nvPr/>
        </p:nvSpPr>
        <p:spPr>
          <a:xfrm>
            <a:off x="3174122" y="3573517"/>
            <a:ext cx="2774733" cy="798786"/>
          </a:xfrm>
          <a:prstGeom prst="rect">
            <a:avLst/>
          </a:prstGeom>
        </p:spPr>
        <p:txBody>
          <a:bodyPr vert="horz" wrap="square" lIns="91440" tIns="45720" rIns="91440" bIns="45720" rtlCol="0" anchor="ctr">
            <a:noAutofit/>
          </a:bodyPr>
          <a:lstStyle/>
          <a:p>
            <a:pPr marL="457200" indent="-457200" algn="l">
              <a:buFont typeface="Wingdings" panose="05000000000000000000" pitchFamily="2" charset="2"/>
              <a:buChar char="ü"/>
            </a:pPr>
            <a:r>
              <a:rPr lang="es-419" sz="2800" b="1" dirty="0" smtClean="0">
                <a:ln w="9525">
                  <a:solidFill>
                    <a:schemeClr val="bg1"/>
                  </a:solidFill>
                  <a:prstDash val="solid"/>
                </a:ln>
                <a:effectLst>
                  <a:outerShdw blurRad="12700" dist="38100" dir="2700000" algn="tl" rotWithShape="0">
                    <a:schemeClr val="bg1">
                      <a:lumMod val="50000"/>
                    </a:schemeClr>
                  </a:outerShdw>
                </a:effectLst>
              </a:rPr>
              <a:t>DICCIONARIO</a:t>
            </a:r>
            <a:endParaRPr lang="es-ES" sz="2800" b="1" dirty="0" smtClean="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953905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3"/>
          <a:srcRect l="-563" t="11336" r="31750" b="4445"/>
          <a:stretch/>
        </p:blipFill>
        <p:spPr bwMode="auto">
          <a:xfrm>
            <a:off x="124692" y="1859973"/>
            <a:ext cx="8801100" cy="4378902"/>
          </a:xfrm>
          <a:prstGeom prst="rect">
            <a:avLst/>
          </a:prstGeom>
          <a:ln>
            <a:noFill/>
          </a:ln>
          <a:extLst>
            <a:ext uri="{53640926-AAD7-44D8-BBD7-CCE9431645EC}">
              <a14:shadowObscured xmlns:a14="http://schemas.microsoft.com/office/drawing/2010/main"/>
            </a:ext>
          </a:extLst>
        </p:spPr>
      </p:pic>
      <p:sp>
        <p:nvSpPr>
          <p:cNvPr id="4" name="CuadroTexto 3"/>
          <p:cNvSpPr txBox="1"/>
          <p:nvPr/>
        </p:nvSpPr>
        <p:spPr>
          <a:xfrm>
            <a:off x="428625" y="504825"/>
            <a:ext cx="8048625" cy="942975"/>
          </a:xfrm>
          <a:prstGeom prst="rect">
            <a:avLst/>
          </a:prstGeom>
        </p:spPr>
        <p:txBody>
          <a:bodyPr vert="horz" wrap="square" lIns="91440" tIns="45720" rIns="91440" bIns="45720" rtlCol="0" anchor="ctr">
            <a:noAutofit/>
          </a:bodyPr>
          <a:lstStyle/>
          <a:p>
            <a:pPr algn="ctr"/>
            <a:r>
              <a:rPr lang="es-ES" sz="5400" b="1" dirty="0" smtClean="0">
                <a:solidFill>
                  <a:schemeClr val="bg1"/>
                </a:solidFill>
              </a:rPr>
              <a:t>DIAGRAMA</a:t>
            </a:r>
            <a:endParaRPr lang="es-ES" sz="5400" b="1" dirty="0">
              <a:solidFill>
                <a:schemeClr val="bg1"/>
              </a:solidFill>
            </a:endParaRPr>
          </a:p>
        </p:txBody>
      </p:sp>
      <p:sp>
        <p:nvSpPr>
          <p:cNvPr id="5" name="Rectángulo 4"/>
          <p:cNvSpPr/>
          <p:nvPr/>
        </p:nvSpPr>
        <p:spPr>
          <a:xfrm>
            <a:off x="3387436" y="6238876"/>
            <a:ext cx="1579419" cy="4846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smtClean="0">
                <a:hlinkClick r:id="rId4" action="ppaction://hlinkfile"/>
              </a:rPr>
              <a:t>PRESUPUESTO</a:t>
            </a:r>
            <a:endParaRPr lang="es-ES" dirty="0"/>
          </a:p>
        </p:txBody>
      </p:sp>
      <p:sp>
        <p:nvSpPr>
          <p:cNvPr id="6" name="Rectángulo 5"/>
          <p:cNvSpPr/>
          <p:nvPr/>
        </p:nvSpPr>
        <p:spPr>
          <a:xfrm>
            <a:off x="716973" y="6246356"/>
            <a:ext cx="1808018" cy="4846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smtClean="0">
                <a:hlinkClick r:id="rId5" action="ppaction://hlinkfile"/>
              </a:rPr>
              <a:t>CRONOGRAMA</a:t>
            </a:r>
            <a:endParaRPr lang="es-ES" dirty="0"/>
          </a:p>
        </p:txBody>
      </p:sp>
      <p:sp>
        <p:nvSpPr>
          <p:cNvPr id="7" name="Rectángulo 6">
            <a:hlinkClick r:id="rId6" action="ppaction://hlinkfile"/>
          </p:cNvPr>
          <p:cNvSpPr/>
          <p:nvPr/>
        </p:nvSpPr>
        <p:spPr>
          <a:xfrm>
            <a:off x="6078682" y="6238876"/>
            <a:ext cx="1818409" cy="4883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smtClean="0">
                <a:hlinkClick r:id="rId7" action="ppaction://hlinkfile"/>
              </a:rPr>
              <a:t>INFORME</a:t>
            </a:r>
            <a:endParaRPr lang="es-ES" dirty="0"/>
          </a:p>
        </p:txBody>
      </p:sp>
    </p:spTree>
    <p:extLst>
      <p:ext uri="{BB962C8B-B14F-4D97-AF65-F5344CB8AC3E}">
        <p14:creationId xmlns:p14="http://schemas.microsoft.com/office/powerpoint/2010/main" val="4130225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507958" y="417094"/>
            <a:ext cx="7106653" cy="1138990"/>
          </a:xfrm>
          <a:prstGeom prst="rect">
            <a:avLst/>
          </a:prstGeom>
        </p:spPr>
        <p:txBody>
          <a:bodyPr vert="horz" wrap="square" lIns="91440" tIns="45720" rIns="91440" bIns="45720" rtlCol="0" anchor="ctr">
            <a:noAutofit/>
          </a:bodyPr>
          <a:lstStyle/>
          <a:p>
            <a:pPr algn="ctr"/>
            <a:r>
              <a:rPr lang="es-ES" sz="5400" b="1" dirty="0" smtClean="0">
                <a:solidFill>
                  <a:schemeClr val="bg1"/>
                </a:solidFill>
              </a:rPr>
              <a:t>DIAGRAMA DE CLASES</a:t>
            </a:r>
          </a:p>
        </p:txBody>
      </p:sp>
      <p:pic>
        <p:nvPicPr>
          <p:cNvPr id="5" name="Imagen 4"/>
          <p:cNvPicPr>
            <a:picLocks noChangeAspect="1"/>
          </p:cNvPicPr>
          <p:nvPr/>
        </p:nvPicPr>
        <p:blipFill>
          <a:blip r:embed="rId2"/>
          <a:stretch>
            <a:fillRect/>
          </a:stretch>
        </p:blipFill>
        <p:spPr>
          <a:xfrm>
            <a:off x="-163286" y="1939966"/>
            <a:ext cx="9307286" cy="4624120"/>
          </a:xfrm>
          <a:prstGeom prst="rect">
            <a:avLst/>
          </a:prstGeom>
        </p:spPr>
      </p:pic>
    </p:spTree>
    <p:extLst>
      <p:ext uri="{BB962C8B-B14F-4D97-AF65-F5344CB8AC3E}">
        <p14:creationId xmlns:p14="http://schemas.microsoft.com/office/powerpoint/2010/main" val="4246884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14400" y="545431"/>
            <a:ext cx="7315200" cy="923330"/>
          </a:xfrm>
          <a:prstGeom prst="rect">
            <a:avLst/>
          </a:prstGeom>
        </p:spPr>
        <p:txBody>
          <a:bodyPr wrap="square">
            <a:spAutoFit/>
          </a:bodyPr>
          <a:lstStyle/>
          <a:p>
            <a:pPr algn="ctr"/>
            <a:r>
              <a:rPr lang="es-ES" sz="5400" dirty="0" smtClean="0">
                <a:solidFill>
                  <a:schemeClr val="bg1"/>
                </a:solidFill>
              </a:rPr>
              <a:t>MOCKUPS</a:t>
            </a:r>
            <a:endParaRPr lang="es-ES" sz="5400" dirty="0">
              <a:solidFill>
                <a:schemeClr val="bg1"/>
              </a:solidFill>
            </a:endParaRPr>
          </a:p>
        </p:txBody>
      </p:sp>
      <p:pic>
        <p:nvPicPr>
          <p:cNvPr id="3" name="Imagen 2"/>
          <p:cNvPicPr>
            <a:picLocks noChangeAspect="1"/>
          </p:cNvPicPr>
          <p:nvPr/>
        </p:nvPicPr>
        <p:blipFill>
          <a:blip r:embed="rId3"/>
          <a:stretch>
            <a:fillRect/>
          </a:stretch>
        </p:blipFill>
        <p:spPr>
          <a:xfrm>
            <a:off x="0" y="1668379"/>
            <a:ext cx="9144000" cy="5189621"/>
          </a:xfrm>
          <a:prstGeom prst="rect">
            <a:avLst/>
          </a:prstGeom>
        </p:spPr>
      </p:pic>
      <p:sp>
        <p:nvSpPr>
          <p:cNvPr id="4" name="Flecha derecha 3">
            <a:hlinkClick r:id="rId4" action="ppaction://hlinkfile"/>
          </p:cNvPr>
          <p:cNvSpPr/>
          <p:nvPr/>
        </p:nvSpPr>
        <p:spPr>
          <a:xfrm>
            <a:off x="8229600" y="6160168"/>
            <a:ext cx="497305" cy="3208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469980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0209" y="192505"/>
            <a:ext cx="9288379" cy="1267327"/>
          </a:xfrm>
          <a:prstGeom prst="rect">
            <a:avLst/>
          </a:prstGeom>
        </p:spPr>
        <p:txBody>
          <a:bodyPr vert="horz" wrap="square" lIns="91440" tIns="45720" rIns="91440" bIns="45720" rtlCol="0" anchor="ctr">
            <a:noAutofit/>
          </a:bodyPr>
          <a:lstStyle/>
          <a:p>
            <a:pPr algn="ctr"/>
            <a:r>
              <a:rPr lang="es-ES" sz="5400" b="1" dirty="0" smtClean="0">
                <a:solidFill>
                  <a:schemeClr val="bg1"/>
                </a:solidFill>
              </a:rPr>
              <a:t>DIAGRAMA DE DISTRIBUCION</a:t>
            </a:r>
          </a:p>
        </p:txBody>
      </p:sp>
      <p:pic>
        <p:nvPicPr>
          <p:cNvPr id="3" name="Imagen 2"/>
          <p:cNvPicPr>
            <a:picLocks noChangeAspect="1"/>
          </p:cNvPicPr>
          <p:nvPr/>
        </p:nvPicPr>
        <p:blipFill>
          <a:blip r:embed="rId2"/>
          <a:stretch>
            <a:fillRect/>
          </a:stretch>
        </p:blipFill>
        <p:spPr>
          <a:xfrm>
            <a:off x="80209" y="1760764"/>
            <a:ext cx="8655578" cy="4838700"/>
          </a:xfrm>
          <a:prstGeom prst="rect">
            <a:avLst/>
          </a:prstGeom>
        </p:spPr>
      </p:pic>
    </p:spTree>
    <p:extLst>
      <p:ext uri="{BB962C8B-B14F-4D97-AF65-F5344CB8AC3E}">
        <p14:creationId xmlns:p14="http://schemas.microsoft.com/office/powerpoint/2010/main" val="13376965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 y="375556"/>
            <a:ext cx="9421586" cy="923330"/>
          </a:xfrm>
          <a:prstGeom prst="rect">
            <a:avLst/>
          </a:prstGeom>
        </p:spPr>
        <p:txBody>
          <a:bodyPr wrap="square">
            <a:spAutoFit/>
          </a:bodyPr>
          <a:lstStyle/>
          <a:p>
            <a:r>
              <a:rPr lang="es-419" sz="5400" dirty="0">
                <a:solidFill>
                  <a:schemeClr val="bg1"/>
                </a:solidFill>
              </a:rPr>
              <a:t>Sistemas de control de versiones</a:t>
            </a:r>
          </a:p>
        </p:txBody>
      </p:sp>
      <p:pic>
        <p:nvPicPr>
          <p:cNvPr id="4" name="Imagen 3"/>
          <p:cNvPicPr>
            <a:picLocks noChangeAspect="1"/>
          </p:cNvPicPr>
          <p:nvPr/>
        </p:nvPicPr>
        <p:blipFill>
          <a:blip r:embed="rId3"/>
          <a:stretch>
            <a:fillRect/>
          </a:stretch>
        </p:blipFill>
        <p:spPr>
          <a:xfrm>
            <a:off x="449035" y="1944078"/>
            <a:ext cx="7560129" cy="3304318"/>
          </a:xfrm>
          <a:prstGeom prst="rect">
            <a:avLst/>
          </a:prstGeom>
        </p:spPr>
      </p:pic>
      <p:sp>
        <p:nvSpPr>
          <p:cNvPr id="6" name="Rectángulo 5"/>
          <p:cNvSpPr/>
          <p:nvPr/>
        </p:nvSpPr>
        <p:spPr>
          <a:xfrm>
            <a:off x="1943100" y="5620435"/>
            <a:ext cx="4572000" cy="646331"/>
          </a:xfrm>
          <a:prstGeom prst="rect">
            <a:avLst/>
          </a:prstGeom>
        </p:spPr>
        <p:txBody>
          <a:bodyPr>
            <a:spAutoFit/>
          </a:bodyPr>
          <a:lstStyle/>
          <a:p>
            <a:r>
              <a:rPr lang="es-ES" dirty="0">
                <a:hlinkClick r:id="rId4"/>
              </a:rPr>
              <a:t>https</a:t>
            </a:r>
            <a:r>
              <a:rPr lang="es-ES" dirty="0" smtClean="0">
                <a:hlinkClick r:id="rId4"/>
              </a:rPr>
              <a:t>://github.com/JuanAlbertoRodriguez/Proyecto</a:t>
            </a:r>
            <a:r>
              <a:rPr lang="es-ES" dirty="0" smtClean="0"/>
              <a:t> </a:t>
            </a:r>
            <a:endParaRPr lang="es-ES" dirty="0"/>
          </a:p>
        </p:txBody>
      </p:sp>
    </p:spTree>
    <p:extLst>
      <p:ext uri="{BB962C8B-B14F-4D97-AF65-F5344CB8AC3E}">
        <p14:creationId xmlns:p14="http://schemas.microsoft.com/office/powerpoint/2010/main" val="8976373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170586"/>
            <a:ext cx="9144000" cy="141758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smtClean="0">
                <a:solidFill>
                  <a:schemeClr val="bg1"/>
                </a:solidFill>
              </a:rPr>
              <a:t>NOMBRE DEL PROYECTO</a:t>
            </a:r>
            <a:endParaRPr lang="es-CO" sz="5400" b="1" dirty="0">
              <a:solidFill>
                <a:schemeClr val="bg1"/>
              </a:solidFill>
            </a:endParaRPr>
          </a:p>
        </p:txBody>
      </p:sp>
      <p:pic>
        <p:nvPicPr>
          <p:cNvPr id="6" name="Imagen 5"/>
          <p:cNvPicPr>
            <a:picLocks noChangeAspect="1"/>
          </p:cNvPicPr>
          <p:nvPr/>
        </p:nvPicPr>
        <p:blipFill>
          <a:blip r:embed="rId2"/>
          <a:stretch>
            <a:fillRect/>
          </a:stretch>
        </p:blipFill>
        <p:spPr>
          <a:xfrm>
            <a:off x="420414" y="3121571"/>
            <a:ext cx="8166538" cy="2490952"/>
          </a:xfrm>
          <a:prstGeom prst="rect">
            <a:avLst/>
          </a:prstGeom>
        </p:spPr>
      </p:pic>
      <p:sp>
        <p:nvSpPr>
          <p:cNvPr id="3" name="CuadroTexto 2"/>
          <p:cNvSpPr txBox="1"/>
          <p:nvPr/>
        </p:nvSpPr>
        <p:spPr>
          <a:xfrm>
            <a:off x="630621" y="2249214"/>
            <a:ext cx="7346731" cy="1124607"/>
          </a:xfrm>
          <a:prstGeom prst="rect">
            <a:avLst/>
          </a:prstGeom>
        </p:spPr>
        <p:txBody>
          <a:bodyPr vert="horz" wrap="square" lIns="91440" tIns="45720" rIns="91440" bIns="45720" rtlCol="0" anchor="ctr">
            <a:noAutofit/>
          </a:bodyPr>
          <a:lstStyle/>
          <a:p>
            <a:pPr algn="l"/>
            <a:endParaRPr lang="es-ES" sz="8000" b="1" dirty="0" smtClean="0">
              <a:solidFill>
                <a:srgbClr val="92D050"/>
              </a:solidFill>
            </a:endParaRPr>
          </a:p>
        </p:txBody>
      </p:sp>
      <p:sp>
        <p:nvSpPr>
          <p:cNvPr id="4" name="CuadroTexto 3"/>
          <p:cNvSpPr txBox="1"/>
          <p:nvPr/>
        </p:nvSpPr>
        <p:spPr>
          <a:xfrm>
            <a:off x="693683" y="1992813"/>
            <a:ext cx="7756634" cy="935421"/>
          </a:xfrm>
          <a:prstGeom prst="rect">
            <a:avLst/>
          </a:prstGeom>
        </p:spPr>
        <p:txBody>
          <a:bodyPr vert="horz" wrap="square" lIns="91440" tIns="45720" rIns="91440" bIns="45720" rtlCol="0" anchor="ctr">
            <a:noAutofit/>
          </a:bodyPr>
          <a:lstStyle/>
          <a:p>
            <a:pPr algn="ctr"/>
            <a:r>
              <a:rPr lang="es-419" b="1" dirty="0" smtClean="0"/>
              <a:t>SISTEMA DE INFORMACION PARA CAMPEONATOS DE FITBOL 5 </a:t>
            </a:r>
          </a:p>
          <a:p>
            <a:pPr algn="ctr"/>
            <a:r>
              <a:rPr lang="es-419" b="1" dirty="0" smtClean="0">
                <a:solidFill>
                  <a:srgbClr val="FF0000"/>
                </a:solidFill>
              </a:rPr>
              <a:t>(SI.C.F5)</a:t>
            </a:r>
            <a:endParaRPr lang="es-ES" b="1" dirty="0" smtClean="0">
              <a:solidFill>
                <a:srgbClr val="FF0000"/>
              </a:solidFill>
            </a:endParaRPr>
          </a:p>
        </p:txBody>
      </p:sp>
    </p:spTree>
    <p:extLst>
      <p:ext uri="{BB962C8B-B14F-4D97-AF65-F5344CB8AC3E}">
        <p14:creationId xmlns:p14="http://schemas.microsoft.com/office/powerpoint/2010/main" val="41262906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73630" y="599106"/>
            <a:ext cx="6743700" cy="1200329"/>
          </a:xfrm>
          <a:prstGeom prst="rect">
            <a:avLst/>
          </a:prstGeom>
        </p:spPr>
        <p:txBody>
          <a:bodyPr wrap="square">
            <a:spAutoFit/>
          </a:bodyPr>
          <a:lstStyle/>
          <a:p>
            <a:pPr algn="ctr"/>
            <a:r>
              <a:rPr lang="es-ES" sz="5400" dirty="0" smtClean="0">
                <a:solidFill>
                  <a:schemeClr val="bg1"/>
                </a:solidFill>
              </a:rPr>
              <a:t>I</a:t>
            </a:r>
            <a:r>
              <a:rPr lang="es-419" sz="5400" dirty="0" smtClean="0">
                <a:solidFill>
                  <a:schemeClr val="bg1"/>
                </a:solidFill>
              </a:rPr>
              <a:t>NFORMES DE COSTOS </a:t>
            </a:r>
          </a:p>
          <a:p>
            <a:endParaRPr lang="es-419" dirty="0"/>
          </a:p>
        </p:txBody>
      </p:sp>
      <p:sp>
        <p:nvSpPr>
          <p:cNvPr id="5" name="Recortar rectángulo de esquina diagonal 4">
            <a:hlinkClick r:id="rId2" action="ppaction://hlinkfile"/>
          </p:cNvPr>
          <p:cNvSpPr/>
          <p:nvPr/>
        </p:nvSpPr>
        <p:spPr>
          <a:xfrm>
            <a:off x="1650124" y="2690648"/>
            <a:ext cx="5728138" cy="2333297"/>
          </a:xfrm>
          <a:prstGeom prst="snip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419" sz="4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INFORME DE COSTOS</a:t>
            </a:r>
            <a:endParaRPr lang="es-E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7151812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86000" y="2828836"/>
            <a:ext cx="4572000" cy="1200329"/>
          </a:xfrm>
          <a:prstGeom prst="rect">
            <a:avLst/>
          </a:prstGeom>
        </p:spPr>
        <p:txBody>
          <a:bodyPr>
            <a:spAutoFit/>
          </a:bodyPr>
          <a:lstStyle/>
          <a:p>
            <a:r>
              <a:rPr lang="es-419" dirty="0"/>
              <a:t>Base de Datos</a:t>
            </a:r>
          </a:p>
          <a:p>
            <a:r>
              <a:rPr lang="es-419" dirty="0"/>
              <a:t>	-Construcción de la Base de Datos</a:t>
            </a:r>
          </a:p>
          <a:p>
            <a:r>
              <a:rPr lang="es-419" dirty="0"/>
              <a:t>	-Datos insertados en la Base de Datos</a:t>
            </a:r>
          </a:p>
          <a:p>
            <a:r>
              <a:rPr lang="es-419" dirty="0"/>
              <a:t>	-Consultas y joins en la Base de Datos</a:t>
            </a:r>
          </a:p>
        </p:txBody>
      </p:sp>
    </p:spTree>
    <p:extLst>
      <p:ext uri="{BB962C8B-B14F-4D97-AF65-F5344CB8AC3E}">
        <p14:creationId xmlns:p14="http://schemas.microsoft.com/office/powerpoint/2010/main" val="11415489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86000" y="2967335"/>
            <a:ext cx="4572000" cy="923330"/>
          </a:xfrm>
          <a:prstGeom prst="rect">
            <a:avLst/>
          </a:prstGeom>
        </p:spPr>
        <p:txBody>
          <a:bodyPr>
            <a:spAutoFit/>
          </a:bodyPr>
          <a:lstStyle/>
          <a:p>
            <a:r>
              <a:rPr lang="es-419" dirty="0"/>
              <a:t>Prototipo funcional: usando un lenguaje de programación, escritorio o WEB.</a:t>
            </a:r>
          </a:p>
          <a:p>
            <a:endParaRPr lang="es-419" dirty="0"/>
          </a:p>
        </p:txBody>
      </p:sp>
    </p:spTree>
    <p:extLst>
      <p:ext uri="{BB962C8B-B14F-4D97-AF65-F5344CB8AC3E}">
        <p14:creationId xmlns:p14="http://schemas.microsoft.com/office/powerpoint/2010/main" val="480460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86000" y="2828836"/>
            <a:ext cx="4572000" cy="1200329"/>
          </a:xfrm>
          <a:prstGeom prst="rect">
            <a:avLst/>
          </a:prstGeom>
        </p:spPr>
        <p:txBody>
          <a:bodyPr>
            <a:spAutoFit/>
          </a:bodyPr>
          <a:lstStyle/>
          <a:p>
            <a:r>
              <a:rPr lang="es-419" dirty="0"/>
              <a:t>Pruebas: Utilizando una técnica que se acople a la herramienta tecnológica según el lenguaje de programación utilizado. (Implementar como mínimo una al proyecto)</a:t>
            </a:r>
          </a:p>
        </p:txBody>
      </p:sp>
    </p:spTree>
    <p:extLst>
      <p:ext uri="{BB962C8B-B14F-4D97-AF65-F5344CB8AC3E}">
        <p14:creationId xmlns:p14="http://schemas.microsoft.com/office/powerpoint/2010/main" val="4204156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86000" y="2690336"/>
            <a:ext cx="4572000" cy="1477328"/>
          </a:xfrm>
          <a:prstGeom prst="rect">
            <a:avLst/>
          </a:prstGeom>
        </p:spPr>
        <p:txBody>
          <a:bodyPr>
            <a:spAutoFit/>
          </a:bodyPr>
          <a:lstStyle/>
          <a:p>
            <a:r>
              <a:rPr lang="es-419" dirty="0"/>
              <a:t>Implementación del diagrama de distribución</a:t>
            </a:r>
          </a:p>
          <a:p>
            <a:r>
              <a:rPr lang="es-419" dirty="0"/>
              <a:t>-Despliegue de la aplicación en un servidor dependiendo del lenguaje de programación</a:t>
            </a:r>
          </a:p>
          <a:p>
            <a:endParaRPr lang="es-419" dirty="0"/>
          </a:p>
          <a:p>
            <a:r>
              <a:rPr lang="es-419" dirty="0"/>
              <a:t>Manuales de usuario y de operación </a:t>
            </a:r>
          </a:p>
        </p:txBody>
      </p:sp>
    </p:spTree>
    <p:extLst>
      <p:ext uri="{BB962C8B-B14F-4D97-AF65-F5344CB8AC3E}">
        <p14:creationId xmlns:p14="http://schemas.microsoft.com/office/powerpoint/2010/main" val="1496129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2820255"/>
            <a:ext cx="9143999" cy="144655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800" b="0" i="0" u="none" strike="noStrike" kern="0" cap="none" spc="0" normalizeH="0" baseline="0" noProof="0" dirty="0">
                <a:ln>
                  <a:noFill/>
                </a:ln>
                <a:effectLst/>
                <a:uLnTx/>
                <a:uFillTx/>
                <a:latin typeface="Trebuchet MS" panose="020B0603020202020204"/>
                <a:ea typeface="+mj-ea"/>
                <a:cs typeface="+mj-cs"/>
              </a:rPr>
              <a:t>GRACIAS</a:t>
            </a:r>
            <a:endParaRPr kumimoji="0" lang="es-ES" sz="88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82122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347050"/>
            <a:ext cx="9144000" cy="9301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a:solidFill>
                  <a:schemeClr val="bg1"/>
                </a:solidFill>
              </a:rPr>
              <a:t>OBJETIVO GENERAL </a:t>
            </a:r>
          </a:p>
        </p:txBody>
      </p:sp>
      <p:sp>
        <p:nvSpPr>
          <p:cNvPr id="4" name="Marcador de contenido 2"/>
          <p:cNvSpPr txBox="1">
            <a:spLocks/>
          </p:cNvSpPr>
          <p:nvPr/>
        </p:nvSpPr>
        <p:spPr>
          <a:xfrm>
            <a:off x="176463" y="2374233"/>
            <a:ext cx="8794116" cy="412116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CO" sz="2800" dirty="0"/>
              <a:t>Diseñar un sistema de información </a:t>
            </a:r>
            <a:r>
              <a:rPr lang="es-CO" sz="2800" dirty="0" smtClean="0"/>
              <a:t>vía web que facilite </a:t>
            </a:r>
            <a:r>
              <a:rPr lang="es-CO" sz="2800" dirty="0"/>
              <a:t>la organización y administración de Torneos y </a:t>
            </a:r>
            <a:r>
              <a:rPr lang="es-CO" sz="2800" dirty="0" smtClean="0"/>
              <a:t>campeonatos. </a:t>
            </a:r>
            <a:endParaRPr lang="es-CO" sz="2800" dirty="0"/>
          </a:p>
        </p:txBody>
      </p:sp>
    </p:spTree>
    <p:extLst>
      <p:ext uri="{BB962C8B-B14F-4D97-AF65-F5344CB8AC3E}">
        <p14:creationId xmlns:p14="http://schemas.microsoft.com/office/powerpoint/2010/main" val="26939357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411219"/>
            <a:ext cx="9144000" cy="9301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a:solidFill>
                  <a:schemeClr val="bg1"/>
                </a:solidFill>
              </a:rPr>
              <a:t>OBJETIVOS ESPECÍFICOS</a:t>
            </a:r>
          </a:p>
        </p:txBody>
      </p:sp>
      <p:sp>
        <p:nvSpPr>
          <p:cNvPr id="4" name="Marcador de contenido 2"/>
          <p:cNvSpPr txBox="1">
            <a:spLocks/>
          </p:cNvSpPr>
          <p:nvPr/>
        </p:nvSpPr>
        <p:spPr>
          <a:xfrm>
            <a:off x="808074" y="2111545"/>
            <a:ext cx="7910624" cy="435342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itchFamily="2" charset="2"/>
              <a:buChar char="q"/>
            </a:pPr>
            <a:r>
              <a:rPr lang="es-CO" sz="2400" dirty="0"/>
              <a:t>Permitir que el sistema obtenga formularios en la web para administrar datos como inscripción  de  equipos, jugadores,  acreditaciones  de  jugadores,  personal técnico,  manejo  de  resultados,  control  de  estadísticas  y  reportes,  necesarios  para  la   correcta  gestión  deportiva.</a:t>
            </a:r>
          </a:p>
          <a:p>
            <a:pPr>
              <a:buFont typeface="Wingdings" pitchFamily="2" charset="2"/>
              <a:buChar char="q"/>
            </a:pPr>
            <a:r>
              <a:rPr lang="es-CO" sz="2400" dirty="0"/>
              <a:t>Permitir que el sistema nos generen  estadísticas e informe de jugadores equipos, campeonatos </a:t>
            </a:r>
            <a:r>
              <a:rPr lang="es-CO" sz="2400" dirty="0" smtClean="0"/>
              <a:t>y lugares de encuentros.</a:t>
            </a:r>
            <a:endParaRPr lang="es-CO" sz="2400" dirty="0"/>
          </a:p>
          <a:p>
            <a:pPr marL="0" indent="0">
              <a:buNone/>
            </a:pPr>
            <a:r>
              <a:rPr lang="es-CO" sz="2800" dirty="0" smtClean="0">
                <a:solidFill>
                  <a:schemeClr val="tx1">
                    <a:lumMod val="75000"/>
                    <a:lumOff val="25000"/>
                  </a:schemeClr>
                </a:solidFill>
              </a:rPr>
              <a:t> </a:t>
            </a:r>
            <a:endParaRPr lang="es-CO" sz="2800" dirty="0">
              <a:solidFill>
                <a:schemeClr val="tx1">
                  <a:lumMod val="75000"/>
                  <a:lumOff val="25000"/>
                </a:schemeClr>
              </a:solidFill>
            </a:endParaRPr>
          </a:p>
        </p:txBody>
      </p:sp>
    </p:spTree>
    <p:extLst>
      <p:ext uri="{BB962C8B-B14F-4D97-AF65-F5344CB8AC3E}">
        <p14:creationId xmlns:p14="http://schemas.microsoft.com/office/powerpoint/2010/main" val="1644916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170587"/>
            <a:ext cx="9144000" cy="14496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a:solidFill>
                  <a:schemeClr val="bg1"/>
                </a:solidFill>
              </a:rPr>
              <a:t>     PLANTEAMIENTO DEL PROBLEMA </a:t>
            </a:r>
          </a:p>
        </p:txBody>
      </p:sp>
      <p:sp>
        <p:nvSpPr>
          <p:cNvPr id="4" name="Marcador de contenido 2"/>
          <p:cNvSpPr txBox="1">
            <a:spLocks/>
          </p:cNvSpPr>
          <p:nvPr/>
        </p:nvSpPr>
        <p:spPr>
          <a:xfrm>
            <a:off x="856954" y="2335105"/>
            <a:ext cx="7340562" cy="39356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itchFamily="2" charset="2"/>
              <a:buChar char="q"/>
            </a:pPr>
            <a:r>
              <a:rPr lang="es-CO" sz="2800" dirty="0"/>
              <a:t>No cuentan con un sistema de </a:t>
            </a:r>
            <a:r>
              <a:rPr lang="es-CO" sz="2800" dirty="0" smtClean="0"/>
              <a:t>información innovador que </a:t>
            </a:r>
            <a:r>
              <a:rPr lang="es-CO" sz="2800" dirty="0"/>
              <a:t>les permita la organización de </a:t>
            </a:r>
            <a:r>
              <a:rPr lang="es-CO" sz="2800" dirty="0" smtClean="0"/>
              <a:t>sus torneos </a:t>
            </a:r>
            <a:r>
              <a:rPr lang="es-CO" sz="2800" dirty="0"/>
              <a:t>y </a:t>
            </a:r>
            <a:r>
              <a:rPr lang="es-CO" sz="2800" dirty="0" smtClean="0"/>
              <a:t>campeonatos. </a:t>
            </a:r>
            <a:endParaRPr lang="es-CO" sz="2800" dirty="0"/>
          </a:p>
        </p:txBody>
      </p:sp>
    </p:spTree>
    <p:extLst>
      <p:ext uri="{BB962C8B-B14F-4D97-AF65-F5344CB8AC3E}">
        <p14:creationId xmlns:p14="http://schemas.microsoft.com/office/powerpoint/2010/main" val="14874942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74428" y="443303"/>
            <a:ext cx="9069572" cy="9301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a:solidFill>
                  <a:schemeClr val="bg1"/>
                </a:solidFill>
              </a:rPr>
              <a:t>ALCANCE DEL PROYECTO </a:t>
            </a:r>
          </a:p>
        </p:txBody>
      </p:sp>
      <p:sp>
        <p:nvSpPr>
          <p:cNvPr id="4" name="Marcador de contenido 2"/>
          <p:cNvSpPr txBox="1">
            <a:spLocks/>
          </p:cNvSpPr>
          <p:nvPr/>
        </p:nvSpPr>
        <p:spPr>
          <a:xfrm>
            <a:off x="858601" y="2222811"/>
            <a:ext cx="7486336" cy="546135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itchFamily="2" charset="2"/>
              <a:buChar char="q"/>
            </a:pPr>
            <a:r>
              <a:rPr lang="es-CO" sz="2400" dirty="0"/>
              <a:t>El alcance del proyecto es lograr crear un sistema de información en el ámbito deportivo, en este caso seria campeonatos de futbol.  Aprovechando los avances tecnológicos queremos permitir un mejor desempeño laboral para las organizaciones deportivas ,  que sea  fácil de usar capaz de ayudar la gestión de partidos, visualizar estadísticas, inscripciones.</a:t>
            </a:r>
          </a:p>
          <a:p>
            <a:pPr>
              <a:buFont typeface="Wingdings" pitchFamily="2" charset="2"/>
              <a:buChar char="q"/>
            </a:pPr>
            <a:r>
              <a:rPr lang="es-CO" sz="2400" dirty="0"/>
              <a:t>Queremos que la aplicación pueda ser libre y gratuita para los usuarios que estén interesado en este tipo de campeonatos </a:t>
            </a:r>
          </a:p>
          <a:p>
            <a:pPr marL="457200" lvl="1" indent="0">
              <a:buNone/>
            </a:pPr>
            <a:endParaRPr lang="es-CO" dirty="0">
              <a:solidFill>
                <a:schemeClr val="tx1">
                  <a:lumMod val="75000"/>
                  <a:lumOff val="25000"/>
                </a:schemeClr>
              </a:solidFill>
            </a:endParaRPr>
          </a:p>
          <a:p>
            <a:pPr marL="0" indent="0">
              <a:buNone/>
            </a:pPr>
            <a:endParaRPr lang="es-CO" sz="2400" dirty="0">
              <a:solidFill>
                <a:schemeClr val="tx1">
                  <a:lumMod val="75000"/>
                  <a:lumOff val="25000"/>
                </a:schemeClr>
              </a:solidFill>
            </a:endParaRPr>
          </a:p>
          <a:p>
            <a:pPr marL="457200" lvl="1" indent="0">
              <a:buNone/>
            </a:pPr>
            <a:endParaRPr lang="es-CO" sz="2400" dirty="0">
              <a:solidFill>
                <a:schemeClr val="tx1">
                  <a:lumMod val="75000"/>
                  <a:lumOff val="25000"/>
                </a:schemeClr>
              </a:solidFill>
            </a:endParaRPr>
          </a:p>
          <a:p>
            <a:pPr marL="0" indent="0">
              <a:buNone/>
            </a:pPr>
            <a:r>
              <a:rPr lang="es-CO" sz="2800" dirty="0">
                <a:solidFill>
                  <a:schemeClr val="tx1">
                    <a:lumMod val="75000"/>
                    <a:lumOff val="25000"/>
                  </a:schemeClr>
                </a:solidFill>
              </a:rPr>
              <a:t> </a:t>
            </a:r>
          </a:p>
        </p:txBody>
      </p:sp>
    </p:spTree>
    <p:extLst>
      <p:ext uri="{BB962C8B-B14F-4D97-AF65-F5344CB8AC3E}">
        <p14:creationId xmlns:p14="http://schemas.microsoft.com/office/powerpoint/2010/main" val="4249488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1" y="170587"/>
            <a:ext cx="9144001" cy="14496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a:solidFill>
                  <a:schemeClr val="bg1"/>
                </a:solidFill>
              </a:rPr>
              <a:t>   JUSTIFICACIÓN  </a:t>
            </a:r>
          </a:p>
        </p:txBody>
      </p:sp>
      <p:sp>
        <p:nvSpPr>
          <p:cNvPr id="4" name="Marcador de contenido 2"/>
          <p:cNvSpPr txBox="1">
            <a:spLocks/>
          </p:cNvSpPr>
          <p:nvPr/>
        </p:nvSpPr>
        <p:spPr>
          <a:xfrm>
            <a:off x="823474" y="2206770"/>
            <a:ext cx="7486336" cy="39534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itchFamily="2" charset="2"/>
              <a:buChar char="q"/>
            </a:pPr>
            <a:r>
              <a:rPr lang="es-CO" sz="2400" dirty="0"/>
              <a:t>En las organización deportivas se presentan varios problemas difíciles de solucionar, la idea es poder usar las tecnologías de hoy en día creando un sistema de información que ayude a los eventos futbolísticos mejorando la organización y manejo de información en los campeonatos </a:t>
            </a:r>
            <a:r>
              <a:rPr lang="es-CO" sz="2400" dirty="0" smtClean="0"/>
              <a:t>.</a:t>
            </a:r>
            <a:endParaRPr lang="es-CO" sz="2400" dirty="0"/>
          </a:p>
          <a:p>
            <a:pPr>
              <a:buFont typeface="Wingdings" pitchFamily="2" charset="2"/>
              <a:buChar char="q"/>
            </a:pPr>
            <a:r>
              <a:rPr lang="es-CO" sz="2400" dirty="0"/>
              <a:t>Se cree que es útil una herramienta de alta calidad para las instituciones deportivas aprovechando el manejo de base de datos, usando los lenguajes de programación modernos y tener un entorno con la </a:t>
            </a:r>
            <a:r>
              <a:rPr lang="es-CO" sz="2400" dirty="0" smtClean="0"/>
              <a:t>web. </a:t>
            </a:r>
            <a:endParaRPr lang="es-CO" sz="2400" dirty="0"/>
          </a:p>
          <a:p>
            <a:pPr>
              <a:buFont typeface="Wingdings" pitchFamily="2" charset="2"/>
              <a:buChar char="q"/>
            </a:pPr>
            <a:endParaRPr lang="es-CO" sz="2400" dirty="0">
              <a:solidFill>
                <a:schemeClr val="tx1">
                  <a:lumMod val="75000"/>
                  <a:lumOff val="25000"/>
                </a:schemeClr>
              </a:solidFill>
            </a:endParaRPr>
          </a:p>
          <a:p>
            <a:pPr>
              <a:buFont typeface="Wingdings" pitchFamily="2" charset="2"/>
              <a:buChar char="q"/>
            </a:pPr>
            <a:endParaRPr lang="es-CO" sz="2400" dirty="0">
              <a:solidFill>
                <a:schemeClr val="tx1">
                  <a:lumMod val="75000"/>
                  <a:lumOff val="25000"/>
                </a:schemeClr>
              </a:solidFill>
            </a:endParaRPr>
          </a:p>
          <a:p>
            <a:pPr marL="457200" lvl="1" indent="0">
              <a:buNone/>
            </a:pPr>
            <a:endParaRPr lang="es-CO" sz="2400" dirty="0">
              <a:solidFill>
                <a:schemeClr val="tx1">
                  <a:lumMod val="75000"/>
                  <a:lumOff val="25000"/>
                </a:schemeClr>
              </a:solidFill>
            </a:endParaRPr>
          </a:p>
          <a:p>
            <a:pPr marL="0" indent="0">
              <a:buNone/>
            </a:pPr>
            <a:r>
              <a:rPr lang="es-CO" sz="2800" dirty="0">
                <a:solidFill>
                  <a:schemeClr val="tx1">
                    <a:lumMod val="75000"/>
                    <a:lumOff val="25000"/>
                  </a:schemeClr>
                </a:solidFill>
              </a:rPr>
              <a:t> </a:t>
            </a:r>
          </a:p>
        </p:txBody>
      </p:sp>
    </p:spTree>
    <p:extLst>
      <p:ext uri="{BB962C8B-B14F-4D97-AF65-F5344CB8AC3E}">
        <p14:creationId xmlns:p14="http://schemas.microsoft.com/office/powerpoint/2010/main" val="34938064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51035" y="107386"/>
            <a:ext cx="10972800" cy="2438400"/>
          </a:xfrm>
          <a:prstGeom prst="rect">
            <a:avLst/>
          </a:prstGeom>
        </p:spPr>
        <p:txBody>
          <a:bodyPr vert="horz" wrap="square" lIns="91440" tIns="45720" rIns="91440" bIns="45720" rtlCol="0" anchor="ctr">
            <a:noAutofit/>
          </a:bodyPr>
          <a:lstStyle/>
          <a:p>
            <a:pPr algn="ctr"/>
            <a:r>
              <a:rPr lang="es-CO" sz="4400" b="1" dirty="0">
                <a:solidFill>
                  <a:srgbClr val="FFFFFF"/>
                </a:solidFill>
              </a:rPr>
              <a:t>TECNICAS </a:t>
            </a:r>
            <a:r>
              <a:rPr lang="es-CO" sz="4400" b="1" dirty="0" smtClean="0">
                <a:solidFill>
                  <a:srgbClr val="FFFFFF"/>
                </a:solidFill>
              </a:rPr>
              <a:t>DEL </a:t>
            </a:r>
            <a:r>
              <a:rPr lang="es-CO" sz="4400" b="1" dirty="0">
                <a:solidFill>
                  <a:srgbClr val="FFFFFF"/>
                </a:solidFill>
              </a:rPr>
              <a:t>LEVANTAMIENTO DE INFORMACIÓN</a:t>
            </a:r>
          </a:p>
          <a:p>
            <a:pPr algn="ctr"/>
            <a:endParaRPr lang="es-419" sz="5400" b="1" dirty="0" smtClean="0">
              <a:solidFill>
                <a:schemeClr val="bg1"/>
              </a:solidFill>
            </a:endParaRPr>
          </a:p>
        </p:txBody>
      </p:sp>
      <p:sp>
        <p:nvSpPr>
          <p:cNvPr id="4" name="Rectángulo 3"/>
          <p:cNvSpPr/>
          <p:nvPr/>
        </p:nvSpPr>
        <p:spPr>
          <a:xfrm>
            <a:off x="1010653" y="2443727"/>
            <a:ext cx="7154779" cy="1815882"/>
          </a:xfrm>
          <a:prstGeom prst="rect">
            <a:avLst/>
          </a:prstGeom>
        </p:spPr>
        <p:txBody>
          <a:bodyPr wrap="square">
            <a:spAutoFit/>
          </a:bodyPr>
          <a:lstStyle/>
          <a:p>
            <a:pPr lvl="0">
              <a:buFont typeface="Wingdings" pitchFamily="2" charset="2"/>
              <a:buChar char="q"/>
            </a:pPr>
            <a:r>
              <a:rPr lang="es-CO" sz="2800" dirty="0" smtClean="0">
                <a:hlinkClick r:id="rId4" action="ppaction://hlinkfile"/>
              </a:rPr>
              <a:t>Encuesta</a:t>
            </a:r>
            <a:endParaRPr lang="es-CO" sz="2800" dirty="0" smtClean="0"/>
          </a:p>
          <a:p>
            <a:pPr lvl="0">
              <a:buFont typeface="Wingdings" pitchFamily="2" charset="2"/>
              <a:buChar char="q"/>
            </a:pPr>
            <a:r>
              <a:rPr lang="es-CO" sz="2800" dirty="0" smtClean="0"/>
              <a:t>Audio </a:t>
            </a:r>
            <a:endParaRPr lang="es-CO" sz="2800" dirty="0"/>
          </a:p>
          <a:p>
            <a:pPr lvl="0">
              <a:buFont typeface="Wingdings" pitchFamily="2" charset="2"/>
              <a:buChar char="q"/>
            </a:pPr>
            <a:r>
              <a:rPr lang="es-CO" sz="2800" dirty="0">
                <a:hlinkClick r:id="rId5" action="ppaction://hlinkfile"/>
              </a:rPr>
              <a:t>Entrevista</a:t>
            </a:r>
            <a:endParaRPr lang="es-CO" sz="2800" dirty="0"/>
          </a:p>
          <a:p>
            <a:pPr lvl="0">
              <a:buFont typeface="Wingdings" pitchFamily="2" charset="2"/>
              <a:buChar char="q"/>
            </a:pPr>
            <a:r>
              <a:rPr lang="es-CO" sz="2800" dirty="0">
                <a:hlinkClick r:id="rId6" action="ppaction://hlinkfile"/>
              </a:rPr>
              <a:t>Tabulación</a:t>
            </a:r>
            <a:endParaRPr lang="es-CO" sz="2800" dirty="0"/>
          </a:p>
        </p:txBody>
      </p:sp>
      <p:pic>
        <p:nvPicPr>
          <p:cNvPr id="9" name="entrevista-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1045" y="3101237"/>
            <a:ext cx="332509" cy="169126"/>
          </a:xfrm>
          <a:prstGeom prst="rect">
            <a:avLst/>
          </a:prstGeom>
        </p:spPr>
      </p:pic>
      <p:sp>
        <p:nvSpPr>
          <p:cNvPr id="3" name="CuadroTexto 2"/>
          <p:cNvSpPr txBox="1"/>
          <p:nvPr/>
        </p:nvSpPr>
        <p:spPr>
          <a:xfrm>
            <a:off x="2154620" y="1042355"/>
            <a:ext cx="3132083" cy="502285"/>
          </a:xfrm>
          <a:prstGeom prst="rect">
            <a:avLst/>
          </a:prstGeom>
        </p:spPr>
        <p:txBody>
          <a:bodyPr vert="horz" wrap="square" lIns="91440" tIns="45720" rIns="91440" bIns="45720" rtlCol="0" anchor="ctr">
            <a:noAutofit/>
          </a:bodyPr>
          <a:lstStyle/>
          <a:p>
            <a:pPr algn="l"/>
            <a:endParaRPr lang="es-ES" sz="5400" b="1" dirty="0" smtClean="0">
              <a:solidFill>
                <a:srgbClr val="FFFFFF"/>
              </a:solidFill>
            </a:endParaRPr>
          </a:p>
        </p:txBody>
      </p:sp>
    </p:spTree>
    <p:extLst>
      <p:ext uri="{BB962C8B-B14F-4D97-AF65-F5344CB8AC3E}">
        <p14:creationId xmlns:p14="http://schemas.microsoft.com/office/powerpoint/2010/main" val="23025279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679"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322118"/>
            <a:ext cx="9144000" cy="1278082"/>
          </a:xfrm>
          <a:prstGeom prst="rect">
            <a:avLst/>
          </a:prstGeom>
        </p:spPr>
        <p:txBody>
          <a:bodyPr vert="horz" wrap="square" lIns="91440" tIns="45720" rIns="91440" bIns="45720" rtlCol="0" anchor="ctr">
            <a:noAutofit/>
          </a:bodyPr>
          <a:lstStyle/>
          <a:p>
            <a:pPr algn="l"/>
            <a:endParaRPr lang="es-ES" sz="8000" b="1" dirty="0" smtClean="0">
              <a:solidFill>
                <a:srgbClr val="92D050"/>
              </a:solidFill>
            </a:endParaRPr>
          </a:p>
        </p:txBody>
      </p:sp>
      <p:sp>
        <p:nvSpPr>
          <p:cNvPr id="3" name="CuadroTexto 2"/>
          <p:cNvSpPr txBox="1"/>
          <p:nvPr/>
        </p:nvSpPr>
        <p:spPr>
          <a:xfrm>
            <a:off x="259773" y="322118"/>
            <a:ext cx="8884227" cy="1278082"/>
          </a:xfrm>
          <a:prstGeom prst="rect">
            <a:avLst/>
          </a:prstGeom>
        </p:spPr>
        <p:txBody>
          <a:bodyPr vert="horz" wrap="square" lIns="91440" tIns="45720" rIns="91440" bIns="45720" rtlCol="0" anchor="ctr">
            <a:noAutofit/>
          </a:bodyPr>
          <a:lstStyle/>
          <a:p>
            <a:pPr algn="ctr"/>
            <a:r>
              <a:rPr lang="es-ES" sz="5400" b="1" dirty="0" smtClean="0">
                <a:solidFill>
                  <a:srgbClr val="FFFFFF"/>
                </a:solidFill>
              </a:rPr>
              <a:t>MAPA DE  PROCESOS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41" y="1681655"/>
            <a:ext cx="7725104" cy="3930869"/>
          </a:xfrm>
          <a:prstGeom prst="rect">
            <a:avLst/>
          </a:prstGeom>
        </p:spPr>
      </p:pic>
    </p:spTree>
    <p:extLst>
      <p:ext uri="{BB962C8B-B14F-4D97-AF65-F5344CB8AC3E}">
        <p14:creationId xmlns:p14="http://schemas.microsoft.com/office/powerpoint/2010/main" val="310873968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2410</TotalTime>
  <Words>446</Words>
  <Application>Microsoft Office PowerPoint</Application>
  <PresentationFormat>Presentación en pantalla (4:3)</PresentationFormat>
  <Paragraphs>88</Paragraphs>
  <Slides>25</Slides>
  <Notes>11</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Trebuchet MS</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GARZON SUAREZ</dc:creator>
  <cp:lastModifiedBy>SENA</cp:lastModifiedBy>
  <cp:revision>215</cp:revision>
  <dcterms:created xsi:type="dcterms:W3CDTF">2014-06-25T16:18:26Z</dcterms:created>
  <dcterms:modified xsi:type="dcterms:W3CDTF">2016-11-30T15:44:56Z</dcterms:modified>
</cp:coreProperties>
</file>